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9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11.png" ContentType="image/png"/>
  <Override PartName="/ppt/media/image5.jpeg" ContentType="image/jpeg"/>
  <Override PartName="/ppt/media/image7.png" ContentType="image/png"/>
  <Override PartName="/ppt/media/image6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</p:sldMasterIdLst>
  <p:notesMasterIdLst>
    <p:notesMasterId r:id="rId11"/>
  </p:notes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notesMaster" Target="notesMasters/notesMaster1.xml"/><Relationship Id="rId12" Type="http://schemas.openxmlformats.org/officeDocument/2006/relationships/slide" Target="slides/slide1.xml"/><Relationship Id="rId13" Type="http://schemas.openxmlformats.org/officeDocument/2006/relationships/slide" Target="slides/slide2.xml"/><Relationship Id="rId14" Type="http://schemas.openxmlformats.org/officeDocument/2006/relationships/slide" Target="slides/slide3.xml"/><Relationship Id="rId15" Type="http://schemas.openxmlformats.org/officeDocument/2006/relationships/slide" Target="slides/slide4.xml"/><Relationship Id="rId16" Type="http://schemas.openxmlformats.org/officeDocument/2006/relationships/slide" Target="slides/slide5.xml"/><Relationship Id="rId17" Type="http://schemas.openxmlformats.org/officeDocument/2006/relationships/slide" Target="slides/slide6.xml"/><Relationship Id="rId18" Type="http://schemas.openxmlformats.org/officeDocument/2006/relationships/slide" Target="slides/slide7.xml"/><Relationship Id="rId19" Type="http://schemas.openxmlformats.org/officeDocument/2006/relationships/slide" Target="slides/slide8.xml"/><Relationship Id="rId2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0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solidFill>
                  <a:schemeClr val="dk1"/>
                </a:solidFill>
                <a:latin typeface="Calibri Light"/>
              </a:rPr>
              <a:t>Click to move the slide</a:t>
            </a: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E8D5281A-D611-43F0-AB17-15033D59B40D}" type="slidenum"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5DF4096-02DC-4AD9-A4B9-37FC6D95DC6F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29C8B326-FA05-4A74-B972-45C02A825D63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B237230B-3AC2-4547-89B1-F5A5DC4613F8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8D8F078-4783-433A-9032-602461DFA220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8280D54-94DF-420D-92BB-2B4404CF7468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48F14868-3BD9-424F-8F85-F1E8CF40742C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40F07C3-0772-49BE-A421-DC8650773540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1E08C7F8-E08F-4092-AF16-3141F0F707FF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IN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IN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IN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IN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IN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IN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3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IN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5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3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IN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jpe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Image 0" descr="preencoded.png"/>
          <p:cNvPicPr/>
          <p:nvPr/>
        </p:nvPicPr>
        <p:blipFill>
          <a:blip r:embed="rId1"/>
          <a:stretch/>
        </p:blipFill>
        <p:spPr>
          <a:xfrm>
            <a:off x="9120240" y="0"/>
            <a:ext cx="5486040" cy="8229240"/>
          </a:xfrm>
          <a:prstGeom prst="rect">
            <a:avLst/>
          </a:prstGeom>
          <a:ln w="0">
            <a:noFill/>
          </a:ln>
        </p:spPr>
      </p:pic>
      <p:pic>
        <p:nvPicPr>
          <p:cNvPr id="47" name="Image 1" descr="preencoded.png"/>
          <p:cNvPicPr/>
          <p:nvPr/>
        </p:nvPicPr>
        <p:blipFill>
          <a:blip r:embed="rId2"/>
          <a:stretch/>
        </p:blipFill>
        <p:spPr>
          <a:xfrm>
            <a:off x="9443160" y="4133160"/>
            <a:ext cx="4887360" cy="3066840"/>
          </a:xfrm>
          <a:prstGeom prst="rect">
            <a:avLst/>
          </a:prstGeom>
          <a:ln w="0">
            <a:noFill/>
          </a:ln>
        </p:spPr>
      </p:pic>
      <p:sp>
        <p:nvSpPr>
          <p:cNvPr id="48" name="Text 0"/>
          <p:cNvSpPr/>
          <p:nvPr/>
        </p:nvSpPr>
        <p:spPr>
          <a:xfrm>
            <a:off x="837720" y="1368000"/>
            <a:ext cx="7468200" cy="291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7651"/>
              </a:lnSpc>
              <a:tabLst>
                <a:tab algn="l" pos="0"/>
              </a:tabLst>
            </a:pPr>
            <a:r>
              <a:rPr b="0" lang="en-US" sz="61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MITM Attack Exploration with Bettercap</a:t>
            </a:r>
            <a:endParaRPr b="0" lang="en-IN" sz="6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Text 1"/>
          <p:cNvSpPr/>
          <p:nvPr/>
        </p:nvSpPr>
        <p:spPr>
          <a:xfrm>
            <a:off x="837720" y="4641480"/>
            <a:ext cx="7468200" cy="153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00002e"/>
                </a:solidFill>
                <a:latin typeface="PT Sans"/>
                <a:ea typeface="PT Sans"/>
              </a:rPr>
              <a:t> </a:t>
            </a:r>
            <a:r>
              <a:rPr b="0" lang="en-US" sz="1850" spc="-1" strike="noStrike">
                <a:solidFill>
                  <a:srgbClr val="00002e"/>
                </a:solidFill>
                <a:latin typeface="PT Sans"/>
                <a:ea typeface="PT Sans"/>
              </a:rPr>
              <a:t>This presentation explores the intricacies of Man-in-the-Middle (MITM) attacks, focusing on the Bettercap framework. We delve into the fundamental concepts, analyze attack techniques, and demonstrate how to implement countermeasures.</a:t>
            </a:r>
            <a:endParaRPr b="0" lang="en-IN" sz="18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Shape 2"/>
          <p:cNvSpPr/>
          <p:nvPr/>
        </p:nvSpPr>
        <p:spPr>
          <a:xfrm>
            <a:off x="837720" y="6460560"/>
            <a:ext cx="382680" cy="382680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Text 3"/>
          <p:cNvSpPr/>
          <p:nvPr/>
        </p:nvSpPr>
        <p:spPr>
          <a:xfrm>
            <a:off x="1340280" y="6442920"/>
            <a:ext cx="65797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251"/>
              </a:lnSpc>
              <a:tabLst>
                <a:tab algn="l" pos="0"/>
              </a:tabLst>
            </a:pPr>
            <a:r>
              <a:rPr b="1" lang="en-US" sz="2350" spc="-1" strike="noStrike">
                <a:solidFill>
                  <a:srgbClr val="00002e"/>
                </a:solidFill>
                <a:latin typeface="PT Sans Bold"/>
                <a:ea typeface="PT Sans Bold"/>
              </a:rPr>
              <a:t>by Ahetesham Mopagar</a:t>
            </a:r>
            <a:endParaRPr b="0" lang="en-IN" sz="23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"/>
          <p:cNvSpPr txBox="1"/>
          <p:nvPr/>
        </p:nvSpPr>
        <p:spPr>
          <a:xfrm>
            <a:off x="720000" y="540000"/>
            <a:ext cx="7200000" cy="90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IN" sz="2400" spc="-1" strike="noStrike">
                <a:solidFill>
                  <a:srgbClr val="000000"/>
                </a:solidFill>
                <a:latin typeface="Arial"/>
              </a:rPr>
              <a:t>CYBER FORENSIC &amp; SECURITY SOLUTION:-</a:t>
            </a:r>
            <a:endParaRPr b="1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3" name="" descr=""/>
          <p:cNvPicPr/>
          <p:nvPr/>
        </p:nvPicPr>
        <p:blipFill>
          <a:blip r:embed="rId3"/>
          <a:stretch/>
        </p:blipFill>
        <p:spPr>
          <a:xfrm>
            <a:off x="10080000" y="1080000"/>
            <a:ext cx="3600000" cy="270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pic>
        <p:nvPicPr>
          <p:cNvPr id="55" name="Image 1" descr="preencoded.png"/>
          <p:cNvPicPr/>
          <p:nvPr/>
        </p:nvPicPr>
        <p:blipFill>
          <a:blip r:embed="rId2"/>
          <a:stretch/>
        </p:blipFill>
        <p:spPr>
          <a:xfrm>
            <a:off x="299160" y="1670760"/>
            <a:ext cx="4887720" cy="4887720"/>
          </a:xfrm>
          <a:prstGeom prst="rect">
            <a:avLst/>
          </a:prstGeom>
          <a:ln w="0">
            <a:noFill/>
          </a:ln>
        </p:spPr>
      </p:pic>
      <p:sp>
        <p:nvSpPr>
          <p:cNvPr id="56" name="Text 0"/>
          <p:cNvSpPr/>
          <p:nvPr/>
        </p:nvSpPr>
        <p:spPr>
          <a:xfrm>
            <a:off x="6324120" y="942480"/>
            <a:ext cx="7468200" cy="140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499"/>
              </a:lnSpc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What is a Man-in-the-Middle (MITM) Attack?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Shape 1"/>
          <p:cNvSpPr/>
          <p:nvPr/>
        </p:nvSpPr>
        <p:spPr>
          <a:xfrm>
            <a:off x="6324120" y="2709720"/>
            <a:ext cx="3614400" cy="2551680"/>
          </a:xfrm>
          <a:prstGeom prst="roundRect">
            <a:avLst>
              <a:gd name="adj" fmla="val 14070"/>
            </a:avLst>
          </a:prstGeom>
          <a:solidFill>
            <a:srgbClr val="f3f3ff"/>
          </a:solidFill>
          <a:ln w="22860">
            <a:solidFill>
              <a:srgbClr val="2d4df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Text 2"/>
          <p:cNvSpPr/>
          <p:nvPr/>
        </p:nvSpPr>
        <p:spPr>
          <a:xfrm>
            <a:off x="6586200" y="2971800"/>
            <a:ext cx="2815920" cy="35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Interception</a:t>
            </a:r>
            <a:endParaRPr b="0" lang="en-IN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Text 3"/>
          <p:cNvSpPr/>
          <p:nvPr/>
        </p:nvSpPr>
        <p:spPr>
          <a:xfrm>
            <a:off x="6586200" y="3467160"/>
            <a:ext cx="3089880" cy="153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00002e"/>
                </a:solidFill>
                <a:latin typeface="PT Sans"/>
                <a:ea typeface="PT Sans"/>
              </a:rPr>
              <a:t>An attacker intercepts communication between two parties without their knowledge.</a:t>
            </a:r>
            <a:endParaRPr b="0" lang="en-IN" sz="18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Shape 4"/>
          <p:cNvSpPr/>
          <p:nvPr/>
        </p:nvSpPr>
        <p:spPr>
          <a:xfrm>
            <a:off x="10177920" y="2709720"/>
            <a:ext cx="3614400" cy="2551680"/>
          </a:xfrm>
          <a:prstGeom prst="roundRect">
            <a:avLst>
              <a:gd name="adj" fmla="val 14070"/>
            </a:avLst>
          </a:prstGeom>
          <a:solidFill>
            <a:srgbClr val="f3f3ff"/>
          </a:solidFill>
          <a:ln w="22860">
            <a:solidFill>
              <a:srgbClr val="018ce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Text 5"/>
          <p:cNvSpPr/>
          <p:nvPr/>
        </p:nvSpPr>
        <p:spPr>
          <a:xfrm>
            <a:off x="10440360" y="2971800"/>
            <a:ext cx="2815920" cy="35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Eavesdropping</a:t>
            </a:r>
            <a:endParaRPr b="0" lang="en-IN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Text 6"/>
          <p:cNvSpPr/>
          <p:nvPr/>
        </p:nvSpPr>
        <p:spPr>
          <a:xfrm>
            <a:off x="10440360" y="3467160"/>
            <a:ext cx="3089880" cy="153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00002e"/>
                </a:solidFill>
                <a:latin typeface="PT Sans"/>
                <a:ea typeface="PT Sans"/>
              </a:rPr>
              <a:t>The attacker can listen to and potentially steal sensitive information transmitted between the parties.</a:t>
            </a:r>
            <a:endParaRPr b="0" lang="en-IN" sz="18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Shape 7"/>
          <p:cNvSpPr/>
          <p:nvPr/>
        </p:nvSpPr>
        <p:spPr>
          <a:xfrm>
            <a:off x="6324120" y="5500800"/>
            <a:ext cx="7468200" cy="1785600"/>
          </a:xfrm>
          <a:prstGeom prst="roundRect">
            <a:avLst>
              <a:gd name="adj" fmla="val 20105"/>
            </a:avLst>
          </a:prstGeom>
          <a:solidFill>
            <a:srgbClr val="f3f3ff"/>
          </a:solidFill>
          <a:ln w="22860">
            <a:solidFill>
              <a:srgbClr val="da33b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Text 8"/>
          <p:cNvSpPr/>
          <p:nvPr/>
        </p:nvSpPr>
        <p:spPr>
          <a:xfrm>
            <a:off x="6586200" y="5763240"/>
            <a:ext cx="2815920" cy="35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Manipulation</a:t>
            </a:r>
            <a:endParaRPr b="0" lang="en-IN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Text 9"/>
          <p:cNvSpPr/>
          <p:nvPr/>
        </p:nvSpPr>
        <p:spPr>
          <a:xfrm>
            <a:off x="6586200" y="6258600"/>
            <a:ext cx="6943680" cy="76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00002e"/>
                </a:solidFill>
                <a:latin typeface="PT Sans"/>
                <a:ea typeface="PT Sans"/>
              </a:rPr>
              <a:t>The attacker can modify or alter the data exchanged between the parties, leading to data corruption or unauthorized access.</a:t>
            </a:r>
            <a:endParaRPr b="0" lang="en-IN" sz="18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12780000" y="7740000"/>
            <a:ext cx="1800000" cy="360000"/>
          </a:xfrm>
          <a:prstGeom prst="rect">
            <a:avLst/>
          </a:prstGeom>
          <a:solidFill>
            <a:srgbClr val="fffff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pic>
        <p:nvPicPr>
          <p:cNvPr id="68" name="Image 1" descr="preencoded.png"/>
          <p:cNvPicPr/>
          <p:nvPr/>
        </p:nvPicPr>
        <p:blipFill>
          <a:blip r:embed="rId2"/>
          <a:stretch/>
        </p:blipFill>
        <p:spPr>
          <a:xfrm>
            <a:off x="299160" y="2400120"/>
            <a:ext cx="4887360" cy="3429360"/>
          </a:xfrm>
          <a:prstGeom prst="rect">
            <a:avLst/>
          </a:prstGeom>
          <a:ln w="0">
            <a:noFill/>
          </a:ln>
        </p:spPr>
      </p:pic>
      <p:sp>
        <p:nvSpPr>
          <p:cNvPr id="69" name="Text 0"/>
          <p:cNvSpPr/>
          <p:nvPr/>
        </p:nvSpPr>
        <p:spPr>
          <a:xfrm>
            <a:off x="6324120" y="1006200"/>
            <a:ext cx="7468200" cy="140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499"/>
              </a:lnSpc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Understanding the Bettercap Framework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Shape 1"/>
          <p:cNvSpPr/>
          <p:nvPr/>
        </p:nvSpPr>
        <p:spPr>
          <a:xfrm>
            <a:off x="6324120" y="3042360"/>
            <a:ext cx="538200" cy="53820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Text 2"/>
          <p:cNvSpPr/>
          <p:nvPr/>
        </p:nvSpPr>
        <p:spPr>
          <a:xfrm>
            <a:off x="6491880" y="3142800"/>
            <a:ext cx="202320" cy="33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650"/>
              </a:lnSpc>
              <a:tabLst>
                <a:tab algn="l" pos="0"/>
              </a:tabLst>
            </a:pPr>
            <a:r>
              <a:rPr b="0" lang="en-US" sz="265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1</a:t>
            </a:r>
            <a:endParaRPr b="0" lang="en-IN" sz="26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Text 3"/>
          <p:cNvSpPr/>
          <p:nvPr/>
        </p:nvSpPr>
        <p:spPr>
          <a:xfrm>
            <a:off x="7102080" y="3042360"/>
            <a:ext cx="2815920" cy="35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Open-Source Tool</a:t>
            </a:r>
            <a:endParaRPr b="0" lang="en-IN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Text 4"/>
          <p:cNvSpPr/>
          <p:nvPr/>
        </p:nvSpPr>
        <p:spPr>
          <a:xfrm>
            <a:off x="7102080" y="3538080"/>
            <a:ext cx="2836440" cy="191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00002e"/>
                </a:solidFill>
                <a:latin typeface="PT Sans"/>
                <a:ea typeface="PT Sans"/>
              </a:rPr>
              <a:t>Bettercap is a powerful, open-source framework designed for penetration testing and security research.</a:t>
            </a:r>
            <a:endParaRPr b="0" lang="en-IN" sz="18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Shape 5"/>
          <p:cNvSpPr/>
          <p:nvPr/>
        </p:nvSpPr>
        <p:spPr>
          <a:xfrm>
            <a:off x="10177920" y="3042360"/>
            <a:ext cx="538200" cy="53820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Text 6"/>
          <p:cNvSpPr/>
          <p:nvPr/>
        </p:nvSpPr>
        <p:spPr>
          <a:xfrm>
            <a:off x="10346040" y="3142800"/>
            <a:ext cx="202320" cy="33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650"/>
              </a:lnSpc>
              <a:tabLst>
                <a:tab algn="l" pos="0"/>
              </a:tabLst>
            </a:pPr>
            <a:r>
              <a:rPr b="0" lang="en-US" sz="265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2</a:t>
            </a:r>
            <a:endParaRPr b="0" lang="en-IN" sz="26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Text 7"/>
          <p:cNvSpPr/>
          <p:nvPr/>
        </p:nvSpPr>
        <p:spPr>
          <a:xfrm>
            <a:off x="10955880" y="3042360"/>
            <a:ext cx="2815920" cy="35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Network Analysis</a:t>
            </a:r>
            <a:endParaRPr b="0" lang="en-IN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Text 8"/>
          <p:cNvSpPr/>
          <p:nvPr/>
        </p:nvSpPr>
        <p:spPr>
          <a:xfrm>
            <a:off x="10955880" y="3538080"/>
            <a:ext cx="2836440" cy="191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00002e"/>
                </a:solidFill>
                <a:latin typeface="PT Sans"/>
                <a:ea typeface="PT Sans"/>
              </a:rPr>
              <a:t>Bettercap allows for comprehensive network analysis, including traffic sniffing and packet manipulation.</a:t>
            </a:r>
            <a:endParaRPr b="0" lang="en-IN" sz="18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Shape 9"/>
          <p:cNvSpPr/>
          <p:nvPr/>
        </p:nvSpPr>
        <p:spPr>
          <a:xfrm>
            <a:off x="6324120" y="5961600"/>
            <a:ext cx="538200" cy="53820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Text 10"/>
          <p:cNvSpPr/>
          <p:nvPr/>
        </p:nvSpPr>
        <p:spPr>
          <a:xfrm>
            <a:off x="6491880" y="6062040"/>
            <a:ext cx="202320" cy="33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650"/>
              </a:lnSpc>
              <a:tabLst>
                <a:tab algn="l" pos="0"/>
              </a:tabLst>
            </a:pPr>
            <a:r>
              <a:rPr b="0" lang="en-US" sz="265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3</a:t>
            </a:r>
            <a:endParaRPr b="0" lang="en-IN" sz="26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Text 11"/>
          <p:cNvSpPr/>
          <p:nvPr/>
        </p:nvSpPr>
        <p:spPr>
          <a:xfrm>
            <a:off x="7102080" y="5961600"/>
            <a:ext cx="2815920" cy="35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MITM Capabilities</a:t>
            </a:r>
            <a:endParaRPr b="0" lang="en-IN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Text 12"/>
          <p:cNvSpPr/>
          <p:nvPr/>
        </p:nvSpPr>
        <p:spPr>
          <a:xfrm>
            <a:off x="7102080" y="6457320"/>
            <a:ext cx="6690240" cy="76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00002e"/>
                </a:solidFill>
                <a:latin typeface="PT Sans"/>
                <a:ea typeface="PT Sans"/>
              </a:rPr>
              <a:t>The framework provides robust MITM capabilities, enabling attackers to intercept and modify network traffic.</a:t>
            </a:r>
            <a:endParaRPr b="0" lang="en-IN" sz="18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12780000" y="7740000"/>
            <a:ext cx="1800000" cy="489600"/>
          </a:xfrm>
          <a:prstGeom prst="rect">
            <a:avLst/>
          </a:prstGeom>
          <a:solidFill>
            <a:srgbClr val="fffff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pic>
        <p:nvPicPr>
          <p:cNvPr id="84" name="Image 1" descr="preencoded.png"/>
          <p:cNvPicPr/>
          <p:nvPr/>
        </p:nvPicPr>
        <p:blipFill>
          <a:blip r:embed="rId2"/>
          <a:stretch/>
        </p:blipFill>
        <p:spPr>
          <a:xfrm>
            <a:off x="278640" y="2307600"/>
            <a:ext cx="4928400" cy="3614040"/>
          </a:xfrm>
          <a:prstGeom prst="rect">
            <a:avLst/>
          </a:prstGeom>
          <a:ln w="0">
            <a:noFill/>
          </a:ln>
        </p:spPr>
      </p:pic>
      <p:sp>
        <p:nvSpPr>
          <p:cNvPr id="85" name="Text 0"/>
          <p:cNvSpPr/>
          <p:nvPr/>
        </p:nvSpPr>
        <p:spPr>
          <a:xfrm>
            <a:off x="6267240" y="614880"/>
            <a:ext cx="7582320" cy="131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151"/>
              </a:lnSpc>
              <a:tabLst>
                <a:tab algn="l" pos="0"/>
              </a:tabLst>
            </a:pPr>
            <a:r>
              <a:rPr b="0" lang="en-US" sz="41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Performing MITM Attacks with Bettercap</a:t>
            </a:r>
            <a:endParaRPr b="0" lang="en-IN" sz="4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6" name="Image 2" descr="preencoded.png"/>
          <p:cNvPicPr/>
          <p:nvPr/>
        </p:nvPicPr>
        <p:blipFill>
          <a:blip r:embed="rId3"/>
          <a:stretch/>
        </p:blipFill>
        <p:spPr>
          <a:xfrm>
            <a:off x="6267240" y="2261520"/>
            <a:ext cx="1114920" cy="1784160"/>
          </a:xfrm>
          <a:prstGeom prst="rect">
            <a:avLst/>
          </a:prstGeom>
          <a:ln w="0">
            <a:noFill/>
          </a:ln>
        </p:spPr>
      </p:pic>
      <p:sp>
        <p:nvSpPr>
          <p:cNvPr id="87" name="Text 1"/>
          <p:cNvSpPr/>
          <p:nvPr/>
        </p:nvSpPr>
        <p:spPr>
          <a:xfrm>
            <a:off x="7716960" y="2484360"/>
            <a:ext cx="2624040" cy="32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205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Target Selection</a:t>
            </a:r>
            <a:endParaRPr b="0" lang="en-IN" sz="20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Text 2"/>
          <p:cNvSpPr/>
          <p:nvPr/>
        </p:nvSpPr>
        <p:spPr>
          <a:xfrm>
            <a:off x="7716960" y="2946240"/>
            <a:ext cx="6132600" cy="35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00002e"/>
                </a:solidFill>
                <a:latin typeface="PT Sans"/>
                <a:ea typeface="PT Sans"/>
              </a:rPr>
              <a:t>Identify the target network or device you wish to attack.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9" name="Image 3" descr="preencoded.png"/>
          <p:cNvPicPr/>
          <p:nvPr/>
        </p:nvPicPr>
        <p:blipFill>
          <a:blip r:embed="rId4"/>
          <a:stretch/>
        </p:blipFill>
        <p:spPr>
          <a:xfrm>
            <a:off x="6267240" y="4046040"/>
            <a:ext cx="1114920" cy="1784160"/>
          </a:xfrm>
          <a:prstGeom prst="rect">
            <a:avLst/>
          </a:prstGeom>
          <a:ln w="0">
            <a:noFill/>
          </a:ln>
        </p:spPr>
      </p:pic>
      <p:sp>
        <p:nvSpPr>
          <p:cNvPr id="90" name="Text 3"/>
          <p:cNvSpPr/>
          <p:nvPr/>
        </p:nvSpPr>
        <p:spPr>
          <a:xfrm>
            <a:off x="7716960" y="4268880"/>
            <a:ext cx="2624040" cy="32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205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Network Spoofing</a:t>
            </a:r>
            <a:endParaRPr b="0" lang="en-IN" sz="20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Text 4"/>
          <p:cNvSpPr/>
          <p:nvPr/>
        </p:nvSpPr>
        <p:spPr>
          <a:xfrm>
            <a:off x="7716960" y="4730760"/>
            <a:ext cx="6132600" cy="71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00002e"/>
                </a:solidFill>
                <a:latin typeface="PT Sans"/>
                <a:ea typeface="PT Sans"/>
              </a:rPr>
              <a:t>Use Bettercap to impersonate the target's network access point or gateway.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2" name="Image 4" descr="preencoded.png"/>
          <p:cNvPicPr/>
          <p:nvPr/>
        </p:nvPicPr>
        <p:blipFill>
          <a:blip r:embed="rId5"/>
          <a:stretch/>
        </p:blipFill>
        <p:spPr>
          <a:xfrm>
            <a:off x="6267240" y="5830200"/>
            <a:ext cx="1114920" cy="1784160"/>
          </a:xfrm>
          <a:prstGeom prst="rect">
            <a:avLst/>
          </a:prstGeom>
          <a:ln w="0">
            <a:noFill/>
          </a:ln>
        </p:spPr>
      </p:pic>
      <p:sp>
        <p:nvSpPr>
          <p:cNvPr id="93" name="Text 5"/>
          <p:cNvSpPr/>
          <p:nvPr/>
        </p:nvSpPr>
        <p:spPr>
          <a:xfrm>
            <a:off x="7716960" y="6053400"/>
            <a:ext cx="2624040" cy="32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205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Traffic Interception</a:t>
            </a:r>
            <a:endParaRPr b="0" lang="en-IN" sz="20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Text 6"/>
          <p:cNvSpPr/>
          <p:nvPr/>
        </p:nvSpPr>
        <p:spPr>
          <a:xfrm>
            <a:off x="7716960" y="6515280"/>
            <a:ext cx="6132600" cy="71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00002e"/>
                </a:solidFill>
                <a:latin typeface="PT Sans"/>
                <a:ea typeface="PT Sans"/>
              </a:rPr>
              <a:t>Intercept and analyze network traffic between the target and other devices.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12780000" y="7740000"/>
            <a:ext cx="1800000" cy="489600"/>
          </a:xfrm>
          <a:prstGeom prst="rect">
            <a:avLst/>
          </a:prstGeom>
          <a:solidFill>
            <a:srgbClr val="fffff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pic>
        <p:nvPicPr>
          <p:cNvPr id="97" name="Image 1" descr="preencoded.png"/>
          <p:cNvPicPr/>
          <p:nvPr/>
        </p:nvPicPr>
        <p:blipFill>
          <a:blip r:embed="rId2"/>
          <a:stretch/>
        </p:blipFill>
        <p:spPr>
          <a:xfrm>
            <a:off x="9443160" y="2318400"/>
            <a:ext cx="4887360" cy="3592080"/>
          </a:xfrm>
          <a:prstGeom prst="rect">
            <a:avLst/>
          </a:prstGeom>
          <a:ln w="0">
            <a:noFill/>
          </a:ln>
        </p:spPr>
      </p:pic>
      <p:sp>
        <p:nvSpPr>
          <p:cNvPr id="98" name="Text 0"/>
          <p:cNvSpPr/>
          <p:nvPr/>
        </p:nvSpPr>
        <p:spPr>
          <a:xfrm>
            <a:off x="837720" y="1086840"/>
            <a:ext cx="7468200" cy="140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499"/>
              </a:lnSpc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Analyzing MITM Attack Techniques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Shape 1"/>
          <p:cNvSpPr/>
          <p:nvPr/>
        </p:nvSpPr>
        <p:spPr>
          <a:xfrm>
            <a:off x="837720" y="2853720"/>
            <a:ext cx="7468200" cy="4288680"/>
          </a:xfrm>
          <a:prstGeom prst="roundRect">
            <a:avLst>
              <a:gd name="adj" fmla="val 8372"/>
            </a:avLst>
          </a:prstGeom>
          <a:noFill/>
          <a:ln w="7620">
            <a:solidFill>
              <a:srgbClr val="000000">
                <a:alpha val="8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Shape 2"/>
          <p:cNvSpPr/>
          <p:nvPr/>
        </p:nvSpPr>
        <p:spPr>
          <a:xfrm>
            <a:off x="845280" y="2861280"/>
            <a:ext cx="7453080" cy="68508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Text 3"/>
          <p:cNvSpPr/>
          <p:nvPr/>
        </p:nvSpPr>
        <p:spPr>
          <a:xfrm>
            <a:off x="1084680" y="3012480"/>
            <a:ext cx="3243960" cy="38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00002e"/>
                </a:solidFill>
                <a:latin typeface="PT Sans"/>
                <a:ea typeface="PT Sans"/>
              </a:rPr>
              <a:t>Technique</a:t>
            </a:r>
            <a:endParaRPr b="0" lang="en-IN" sz="18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Text 4"/>
          <p:cNvSpPr/>
          <p:nvPr/>
        </p:nvSpPr>
        <p:spPr>
          <a:xfrm>
            <a:off x="4815000" y="3012480"/>
            <a:ext cx="3243960" cy="38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00002e"/>
                </a:solidFill>
                <a:latin typeface="PT Sans"/>
                <a:ea typeface="PT Sans"/>
              </a:rPr>
              <a:t>Description</a:t>
            </a:r>
            <a:endParaRPr b="0" lang="en-IN" sz="18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Shape 5"/>
          <p:cNvSpPr/>
          <p:nvPr/>
        </p:nvSpPr>
        <p:spPr>
          <a:xfrm>
            <a:off x="845280" y="3546720"/>
            <a:ext cx="7453080" cy="1068120"/>
          </a:xfrm>
          <a:prstGeom prst="rect">
            <a:avLst/>
          </a:prstGeom>
          <a:solidFill>
            <a:srgbClr val="000000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4" name="Text 6"/>
          <p:cNvSpPr/>
          <p:nvPr/>
        </p:nvSpPr>
        <p:spPr>
          <a:xfrm>
            <a:off x="1084680" y="3697920"/>
            <a:ext cx="3243960" cy="38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00002e"/>
                </a:solidFill>
                <a:latin typeface="PT Sans"/>
                <a:ea typeface="PT Sans"/>
              </a:rPr>
              <a:t>DNS Spoofing</a:t>
            </a:r>
            <a:endParaRPr b="0" lang="en-IN" sz="18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Text 7"/>
          <p:cNvSpPr/>
          <p:nvPr/>
        </p:nvSpPr>
        <p:spPr>
          <a:xfrm>
            <a:off x="4815000" y="3697920"/>
            <a:ext cx="3243960" cy="76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00002e"/>
                </a:solidFill>
                <a:latin typeface="PT Sans"/>
                <a:ea typeface="PT Sans"/>
              </a:rPr>
              <a:t>Redirecting DNS requests to malicious servers.</a:t>
            </a:r>
            <a:endParaRPr b="0" lang="en-IN" sz="18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Shape 8"/>
          <p:cNvSpPr/>
          <p:nvPr/>
        </p:nvSpPr>
        <p:spPr>
          <a:xfrm>
            <a:off x="845280" y="4615200"/>
            <a:ext cx="7453080" cy="145116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Text 9"/>
          <p:cNvSpPr/>
          <p:nvPr/>
        </p:nvSpPr>
        <p:spPr>
          <a:xfrm>
            <a:off x="1084680" y="4766400"/>
            <a:ext cx="3243960" cy="38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00002e"/>
                </a:solidFill>
                <a:latin typeface="PT Sans"/>
                <a:ea typeface="PT Sans"/>
              </a:rPr>
              <a:t>SSL Stripping</a:t>
            </a:r>
            <a:endParaRPr b="0" lang="en-IN" sz="18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Text 10"/>
          <p:cNvSpPr/>
          <p:nvPr/>
        </p:nvSpPr>
        <p:spPr>
          <a:xfrm>
            <a:off x="4815000" y="4766400"/>
            <a:ext cx="3243960" cy="114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00002e"/>
                </a:solidFill>
                <a:latin typeface="PT Sans"/>
                <a:ea typeface="PT Sans"/>
              </a:rPr>
              <a:t>Intercepting HTTPS traffic and downgrading it to HTTP, allowing eavesdropping.</a:t>
            </a:r>
            <a:endParaRPr b="0" lang="en-IN" sz="18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Shape 11"/>
          <p:cNvSpPr/>
          <p:nvPr/>
        </p:nvSpPr>
        <p:spPr>
          <a:xfrm>
            <a:off x="845280" y="6066720"/>
            <a:ext cx="7453080" cy="1068120"/>
          </a:xfrm>
          <a:prstGeom prst="rect">
            <a:avLst/>
          </a:prstGeom>
          <a:solidFill>
            <a:srgbClr val="000000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0" name="Text 12"/>
          <p:cNvSpPr/>
          <p:nvPr/>
        </p:nvSpPr>
        <p:spPr>
          <a:xfrm>
            <a:off x="1084680" y="6217920"/>
            <a:ext cx="3243960" cy="38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00002e"/>
                </a:solidFill>
                <a:latin typeface="PT Sans"/>
                <a:ea typeface="PT Sans"/>
              </a:rPr>
              <a:t>ARP Poisoning</a:t>
            </a:r>
            <a:endParaRPr b="0" lang="en-IN" sz="18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Text 13"/>
          <p:cNvSpPr/>
          <p:nvPr/>
        </p:nvSpPr>
        <p:spPr>
          <a:xfrm>
            <a:off x="4815000" y="6217920"/>
            <a:ext cx="3243960" cy="76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00002e"/>
                </a:solidFill>
                <a:latin typeface="PT Sans"/>
                <a:ea typeface="PT Sans"/>
              </a:rPr>
              <a:t>Manipulating ARP tables to redirect traffic to the attacker.</a:t>
            </a:r>
            <a:endParaRPr b="0" lang="en-IN" sz="18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 0"/>
          <p:cNvSpPr/>
          <p:nvPr/>
        </p:nvSpPr>
        <p:spPr>
          <a:xfrm>
            <a:off x="837720" y="2485800"/>
            <a:ext cx="9828000" cy="703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499"/>
              </a:lnSpc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Assessing the Impact of MITM Attacks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Text 1"/>
          <p:cNvSpPr/>
          <p:nvPr/>
        </p:nvSpPr>
        <p:spPr>
          <a:xfrm>
            <a:off x="837720" y="3787920"/>
            <a:ext cx="2815920" cy="35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Data Theft</a:t>
            </a:r>
            <a:endParaRPr b="0" lang="en-IN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Text 2"/>
          <p:cNvSpPr/>
          <p:nvPr/>
        </p:nvSpPr>
        <p:spPr>
          <a:xfrm>
            <a:off x="837720" y="4379400"/>
            <a:ext cx="3928320" cy="114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00002e"/>
                </a:solidFill>
                <a:latin typeface="PT Sans"/>
                <a:ea typeface="PT Sans"/>
              </a:rPr>
              <a:t>Sensitive information like passwords, credit card details, and private messages can be stolen.</a:t>
            </a:r>
            <a:endParaRPr b="0" lang="en-IN" sz="18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Text 3"/>
          <p:cNvSpPr/>
          <p:nvPr/>
        </p:nvSpPr>
        <p:spPr>
          <a:xfrm>
            <a:off x="5357880" y="3787920"/>
            <a:ext cx="2815920" cy="35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Data Manipulation</a:t>
            </a:r>
            <a:endParaRPr b="0" lang="en-IN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Text 4"/>
          <p:cNvSpPr/>
          <p:nvPr/>
        </p:nvSpPr>
        <p:spPr>
          <a:xfrm>
            <a:off x="5357880" y="4379400"/>
            <a:ext cx="3928320" cy="114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00002e"/>
                </a:solidFill>
                <a:latin typeface="PT Sans"/>
                <a:ea typeface="PT Sans"/>
              </a:rPr>
              <a:t>Malicious actors can modify data in transit, leading to financial losses, identity theft, or system compromises.</a:t>
            </a:r>
            <a:endParaRPr b="0" lang="en-IN" sz="18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Text 5"/>
          <p:cNvSpPr/>
          <p:nvPr/>
        </p:nvSpPr>
        <p:spPr>
          <a:xfrm>
            <a:off x="9878040" y="3787920"/>
            <a:ext cx="2815920" cy="35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Denial of Service</a:t>
            </a:r>
            <a:endParaRPr b="0" lang="en-IN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Text 6"/>
          <p:cNvSpPr/>
          <p:nvPr/>
        </p:nvSpPr>
        <p:spPr>
          <a:xfrm>
            <a:off x="9878040" y="4379400"/>
            <a:ext cx="3928320" cy="114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00002e"/>
                </a:solidFill>
                <a:latin typeface="PT Sans"/>
                <a:ea typeface="PT Sans"/>
              </a:rPr>
              <a:t>Attackers can disrupt communication by blocking or delaying network traffic, rendering services inaccessible.</a:t>
            </a:r>
            <a:endParaRPr b="0" lang="en-IN" sz="18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12780000" y="7740000"/>
            <a:ext cx="1800000" cy="489600"/>
          </a:xfrm>
          <a:prstGeom prst="rect">
            <a:avLst/>
          </a:prstGeom>
          <a:solidFill>
            <a:srgbClr val="fffff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315160"/>
          </a:xfrm>
          <a:prstGeom prst="rect">
            <a:avLst/>
          </a:prstGeom>
          <a:ln w="0">
            <a:noFill/>
          </a:ln>
        </p:spPr>
      </p:pic>
      <p:pic>
        <p:nvPicPr>
          <p:cNvPr id="121" name="Image 1" descr="preencoded.png"/>
          <p:cNvPicPr/>
          <p:nvPr/>
        </p:nvPicPr>
        <p:blipFill>
          <a:blip r:embed="rId2"/>
          <a:stretch/>
        </p:blipFill>
        <p:spPr>
          <a:xfrm>
            <a:off x="6632280" y="231480"/>
            <a:ext cx="1365120" cy="1852200"/>
          </a:xfrm>
          <a:prstGeom prst="rect">
            <a:avLst/>
          </a:prstGeom>
          <a:ln w="0">
            <a:noFill/>
          </a:ln>
        </p:spPr>
      </p:pic>
      <p:sp>
        <p:nvSpPr>
          <p:cNvPr id="122" name="Text 0"/>
          <p:cNvSpPr/>
          <p:nvPr/>
        </p:nvSpPr>
        <p:spPr>
          <a:xfrm>
            <a:off x="648360" y="2824920"/>
            <a:ext cx="10782720" cy="54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249"/>
              </a:lnSpc>
              <a:tabLst>
                <a:tab algn="l" pos="0"/>
              </a:tabLst>
            </a:pPr>
            <a:r>
              <a:rPr b="0" lang="en-US" sz="3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Implementing Countermeasures against MITM Attacks</a:t>
            </a:r>
            <a:endParaRPr b="0" lang="en-IN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Shape 1"/>
          <p:cNvSpPr/>
          <p:nvPr/>
        </p:nvSpPr>
        <p:spPr>
          <a:xfrm>
            <a:off x="7303680" y="3647520"/>
            <a:ext cx="22680" cy="4074840"/>
          </a:xfrm>
          <a:prstGeom prst="roundRect">
            <a:avLst>
              <a:gd name="adj" fmla="val 1215556"/>
            </a:avLst>
          </a:prstGeom>
          <a:solidFill>
            <a:srgbClr val="000000">
              <a:alpha val="8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4" name="Shape 2"/>
          <p:cNvSpPr/>
          <p:nvPr/>
        </p:nvSpPr>
        <p:spPr>
          <a:xfrm>
            <a:off x="6481440" y="4052880"/>
            <a:ext cx="648000" cy="22680"/>
          </a:xfrm>
          <a:prstGeom prst="roundRect">
            <a:avLst>
              <a:gd name="adj" fmla="val 1215556"/>
            </a:avLst>
          </a:prstGeom>
          <a:solidFill>
            <a:srgbClr val="2d4df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8800" bIns="-288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5" name="Shape 3"/>
          <p:cNvSpPr/>
          <p:nvPr/>
        </p:nvSpPr>
        <p:spPr>
          <a:xfrm>
            <a:off x="7106760" y="3855960"/>
            <a:ext cx="416520" cy="416520"/>
          </a:xfrm>
          <a:prstGeom prst="roundRect">
            <a:avLst>
              <a:gd name="adj" fmla="val 66682"/>
            </a:avLst>
          </a:prstGeom>
          <a:solidFill>
            <a:srgbClr val="f3f3ff"/>
          </a:solidFill>
          <a:ln w="22860">
            <a:solidFill>
              <a:srgbClr val="2d4df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 4"/>
          <p:cNvSpPr/>
          <p:nvPr/>
        </p:nvSpPr>
        <p:spPr>
          <a:xfrm>
            <a:off x="7236720" y="3933360"/>
            <a:ext cx="15660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049"/>
              </a:lnSpc>
              <a:tabLst>
                <a:tab algn="l" pos="0"/>
              </a:tabLst>
            </a:pPr>
            <a:r>
              <a:rPr b="0" lang="en-US" sz="205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1</a:t>
            </a:r>
            <a:endParaRPr b="0" lang="en-IN" sz="20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Text 5"/>
          <p:cNvSpPr/>
          <p:nvPr/>
        </p:nvSpPr>
        <p:spPr>
          <a:xfrm>
            <a:off x="4116960" y="3832560"/>
            <a:ext cx="2179080" cy="27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r">
              <a:lnSpc>
                <a:spcPts val="2100"/>
              </a:lnSpc>
              <a:tabLst>
                <a:tab algn="l" pos="0"/>
              </a:tabLst>
            </a:pPr>
            <a:r>
              <a:rPr b="0" lang="en-US" sz="17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HTTPS Encryption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Text 6"/>
          <p:cNvSpPr/>
          <p:nvPr/>
        </p:nvSpPr>
        <p:spPr>
          <a:xfrm>
            <a:off x="648360" y="4215960"/>
            <a:ext cx="5647680" cy="5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>
              <a:lnSpc>
                <a:spcPts val="2299"/>
              </a:lnSpc>
              <a:tabLst>
                <a:tab algn="l" pos="0"/>
              </a:tabLst>
            </a:pPr>
            <a:r>
              <a:rPr b="0" lang="en-US" sz="1450" spc="-1" strike="noStrike">
                <a:solidFill>
                  <a:srgbClr val="00002e"/>
                </a:solidFill>
                <a:latin typeface="PT Sans"/>
                <a:ea typeface="PT Sans"/>
              </a:rPr>
              <a:t>Using HTTPS encrypts communication between the client and server, preventing eavesdropping.</a:t>
            </a:r>
            <a:endParaRPr b="0" lang="en-IN" sz="1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Shape 7"/>
          <p:cNvSpPr/>
          <p:nvPr/>
        </p:nvSpPr>
        <p:spPr>
          <a:xfrm>
            <a:off x="7500600" y="4978800"/>
            <a:ext cx="648000" cy="22680"/>
          </a:xfrm>
          <a:prstGeom prst="roundRect">
            <a:avLst>
              <a:gd name="adj" fmla="val 1215556"/>
            </a:avLst>
          </a:prstGeom>
          <a:solidFill>
            <a:srgbClr val="018c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8800" bIns="-288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0" name="Shape 8"/>
          <p:cNvSpPr/>
          <p:nvPr/>
        </p:nvSpPr>
        <p:spPr>
          <a:xfrm>
            <a:off x="7106760" y="4781880"/>
            <a:ext cx="416520" cy="416520"/>
          </a:xfrm>
          <a:prstGeom prst="roundRect">
            <a:avLst>
              <a:gd name="adj" fmla="val 66682"/>
            </a:avLst>
          </a:prstGeom>
          <a:solidFill>
            <a:srgbClr val="f3f3ff"/>
          </a:solidFill>
          <a:ln w="22860">
            <a:solidFill>
              <a:srgbClr val="018ce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Text 9"/>
          <p:cNvSpPr/>
          <p:nvPr/>
        </p:nvSpPr>
        <p:spPr>
          <a:xfrm>
            <a:off x="7236720" y="4859280"/>
            <a:ext cx="15660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049"/>
              </a:lnSpc>
              <a:tabLst>
                <a:tab algn="l" pos="0"/>
              </a:tabLst>
            </a:pPr>
            <a:r>
              <a:rPr b="0" lang="en-US" sz="205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2</a:t>
            </a:r>
            <a:endParaRPr b="0" lang="en-IN" sz="20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Text 10"/>
          <p:cNvSpPr/>
          <p:nvPr/>
        </p:nvSpPr>
        <p:spPr>
          <a:xfrm>
            <a:off x="8334000" y="4758840"/>
            <a:ext cx="2179080" cy="27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100"/>
              </a:lnSpc>
              <a:tabLst>
                <a:tab algn="l" pos="0"/>
              </a:tabLst>
            </a:pPr>
            <a:r>
              <a:rPr b="0" lang="en-US" sz="17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Strong Passwords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Text 11"/>
          <p:cNvSpPr/>
          <p:nvPr/>
        </p:nvSpPr>
        <p:spPr>
          <a:xfrm>
            <a:off x="8334000" y="5142240"/>
            <a:ext cx="5647680" cy="5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299"/>
              </a:lnSpc>
              <a:tabLst>
                <a:tab algn="l" pos="0"/>
              </a:tabLst>
            </a:pPr>
            <a:r>
              <a:rPr b="0" lang="en-US" sz="1450" spc="-1" strike="noStrike">
                <a:solidFill>
                  <a:srgbClr val="00002e"/>
                </a:solidFill>
                <a:latin typeface="PT Sans"/>
                <a:ea typeface="PT Sans"/>
              </a:rPr>
              <a:t>Complex and unique passwords make it harder for attackers to guess or crack them.</a:t>
            </a:r>
            <a:endParaRPr b="0" lang="en-IN" sz="1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Shape 12"/>
          <p:cNvSpPr/>
          <p:nvPr/>
        </p:nvSpPr>
        <p:spPr>
          <a:xfrm>
            <a:off x="6481440" y="5812560"/>
            <a:ext cx="648000" cy="22680"/>
          </a:xfrm>
          <a:prstGeom prst="roundRect">
            <a:avLst>
              <a:gd name="adj" fmla="val 1215556"/>
            </a:avLst>
          </a:prstGeom>
          <a:solidFill>
            <a:srgbClr val="da33b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8800" bIns="-288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5" name="Shape 13"/>
          <p:cNvSpPr/>
          <p:nvPr/>
        </p:nvSpPr>
        <p:spPr>
          <a:xfrm>
            <a:off x="7106760" y="5615640"/>
            <a:ext cx="416520" cy="416520"/>
          </a:xfrm>
          <a:prstGeom prst="roundRect">
            <a:avLst>
              <a:gd name="adj" fmla="val 66682"/>
            </a:avLst>
          </a:prstGeom>
          <a:solidFill>
            <a:srgbClr val="f3f3ff"/>
          </a:solidFill>
          <a:ln w="22860">
            <a:solidFill>
              <a:srgbClr val="da33b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Text 14"/>
          <p:cNvSpPr/>
          <p:nvPr/>
        </p:nvSpPr>
        <p:spPr>
          <a:xfrm>
            <a:off x="7236720" y="5693040"/>
            <a:ext cx="15660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049"/>
              </a:lnSpc>
              <a:tabLst>
                <a:tab algn="l" pos="0"/>
              </a:tabLst>
            </a:pPr>
            <a:r>
              <a:rPr b="0" lang="en-US" sz="205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3</a:t>
            </a:r>
            <a:endParaRPr b="0" lang="en-IN" sz="20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Text 15"/>
          <p:cNvSpPr/>
          <p:nvPr/>
        </p:nvSpPr>
        <p:spPr>
          <a:xfrm>
            <a:off x="3987000" y="5592240"/>
            <a:ext cx="2308680" cy="27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r">
              <a:lnSpc>
                <a:spcPts val="2100"/>
              </a:lnSpc>
              <a:tabLst>
                <a:tab algn="l" pos="0"/>
              </a:tabLst>
            </a:pPr>
            <a:r>
              <a:rPr b="0" lang="en-US" sz="17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Network Segmentation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Text 16"/>
          <p:cNvSpPr/>
          <p:nvPr/>
        </p:nvSpPr>
        <p:spPr>
          <a:xfrm>
            <a:off x="648360" y="5975640"/>
            <a:ext cx="5647680" cy="5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>
              <a:lnSpc>
                <a:spcPts val="2299"/>
              </a:lnSpc>
              <a:tabLst>
                <a:tab algn="l" pos="0"/>
              </a:tabLst>
            </a:pPr>
            <a:r>
              <a:rPr b="0" lang="en-US" sz="1450" spc="-1" strike="noStrike">
                <a:solidFill>
                  <a:srgbClr val="00002e"/>
                </a:solidFill>
                <a:latin typeface="PT Sans"/>
                <a:ea typeface="PT Sans"/>
              </a:rPr>
              <a:t>Dividing networks into smaller segments reduces the attack surface and limits the impact of a successful attack.</a:t>
            </a:r>
            <a:endParaRPr b="0" lang="en-IN" sz="1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Shape 17"/>
          <p:cNvSpPr/>
          <p:nvPr/>
        </p:nvSpPr>
        <p:spPr>
          <a:xfrm>
            <a:off x="7500600" y="6645960"/>
            <a:ext cx="648000" cy="22680"/>
          </a:xfrm>
          <a:prstGeom prst="roundRect">
            <a:avLst>
              <a:gd name="adj" fmla="val 1215556"/>
            </a:avLst>
          </a:prstGeom>
          <a:solidFill>
            <a:srgbClr val="2d4df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8800" bIns="-288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0" name="Shape 18"/>
          <p:cNvSpPr/>
          <p:nvPr/>
        </p:nvSpPr>
        <p:spPr>
          <a:xfrm>
            <a:off x="7106760" y="6449040"/>
            <a:ext cx="416520" cy="416520"/>
          </a:xfrm>
          <a:prstGeom prst="roundRect">
            <a:avLst>
              <a:gd name="adj" fmla="val 66682"/>
            </a:avLst>
          </a:prstGeom>
          <a:solidFill>
            <a:srgbClr val="f3f3ff"/>
          </a:solidFill>
          <a:ln w="22860">
            <a:solidFill>
              <a:srgbClr val="2d4df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Text 19"/>
          <p:cNvSpPr/>
          <p:nvPr/>
        </p:nvSpPr>
        <p:spPr>
          <a:xfrm>
            <a:off x="7236720" y="6526440"/>
            <a:ext cx="15660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049"/>
              </a:lnSpc>
              <a:tabLst>
                <a:tab algn="l" pos="0"/>
              </a:tabLst>
            </a:pPr>
            <a:r>
              <a:rPr b="0" lang="en-US" sz="205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4</a:t>
            </a:r>
            <a:endParaRPr b="0" lang="en-IN" sz="20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Text 20"/>
          <p:cNvSpPr/>
          <p:nvPr/>
        </p:nvSpPr>
        <p:spPr>
          <a:xfrm>
            <a:off x="8334000" y="6425640"/>
            <a:ext cx="2179080" cy="27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100"/>
              </a:lnSpc>
              <a:tabLst>
                <a:tab algn="l" pos="0"/>
              </a:tabLst>
            </a:pPr>
            <a:r>
              <a:rPr b="0" lang="en-US" sz="17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Security Software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Text 21"/>
          <p:cNvSpPr/>
          <p:nvPr/>
        </p:nvSpPr>
        <p:spPr>
          <a:xfrm>
            <a:off x="8334000" y="6809040"/>
            <a:ext cx="5647680" cy="5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299"/>
              </a:lnSpc>
              <a:tabLst>
                <a:tab algn="l" pos="0"/>
              </a:tabLst>
            </a:pPr>
            <a:r>
              <a:rPr b="0" lang="en-US" sz="1450" spc="-1" strike="noStrike">
                <a:solidFill>
                  <a:srgbClr val="00002e"/>
                </a:solidFill>
                <a:latin typeface="PT Sans"/>
                <a:ea typeface="PT Sans"/>
              </a:rPr>
              <a:t>Antivirus and firewall software can detect and block malicious activity, including MITM attempts.</a:t>
            </a:r>
            <a:endParaRPr b="0" lang="en-IN" sz="1450" spc="-1" strike="noStrike">
              <a:solidFill>
                <a:srgbClr val="000000"/>
              </a:solidFill>
              <a:latin typeface="Arial"/>
            </a:endParaRPr>
          </a:p>
        </p:txBody>
      </p:sp>
      <p:sp useBgFill="1">
        <p:nvSpPr>
          <p:cNvPr id="144" name=""/>
          <p:cNvSpPr/>
          <p:nvPr/>
        </p:nvSpPr>
        <p:spPr>
          <a:xfrm>
            <a:off x="12780000" y="7740000"/>
            <a:ext cx="1850400" cy="489600"/>
          </a:xfrm>
          <a:prstGeom prst="rect">
            <a:avLst/>
          </a:prstGeom>
          <a:blipFill rotWithShape="0">
            <a:blip r:embed="rId3"/>
            <a:srcRect/>
            <a:tile tx="0" ty="0" sx="100000" sy="100000" algn="ctr"/>
          </a:blip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pic>
        <p:nvPicPr>
          <p:cNvPr id="146" name="Image 1" descr="preencoded.png"/>
          <p:cNvPicPr/>
          <p:nvPr/>
        </p:nvPicPr>
        <p:blipFill>
          <a:blip r:embed="rId2"/>
          <a:stretch/>
        </p:blipFill>
        <p:spPr>
          <a:xfrm>
            <a:off x="257040" y="1628640"/>
            <a:ext cx="4971960" cy="4971960"/>
          </a:xfrm>
          <a:prstGeom prst="rect">
            <a:avLst/>
          </a:prstGeom>
          <a:ln w="0">
            <a:noFill/>
          </a:ln>
        </p:spPr>
      </p:pic>
      <p:sp>
        <p:nvSpPr>
          <p:cNvPr id="147" name="Text 0"/>
          <p:cNvSpPr/>
          <p:nvPr/>
        </p:nvSpPr>
        <p:spPr>
          <a:xfrm>
            <a:off x="6206400" y="829080"/>
            <a:ext cx="6859080" cy="60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751"/>
              </a:lnSpc>
              <a:tabLst>
                <a:tab algn="l" pos="0"/>
              </a:tabLst>
            </a:pPr>
            <a:r>
              <a:rPr b="0" lang="en-US" sz="38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Conclusion and Key Takeaways</a:t>
            </a:r>
            <a:endParaRPr b="0" lang="en-IN" sz="3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8" name="Image 2" descr="preencoded.png"/>
          <p:cNvPicPr/>
          <p:nvPr/>
        </p:nvPicPr>
        <p:blipFill>
          <a:blip r:embed="rId3"/>
          <a:stretch/>
        </p:blipFill>
        <p:spPr>
          <a:xfrm>
            <a:off x="6206400" y="1742760"/>
            <a:ext cx="513720" cy="513720"/>
          </a:xfrm>
          <a:prstGeom prst="rect">
            <a:avLst/>
          </a:prstGeom>
          <a:ln w="0">
            <a:noFill/>
          </a:ln>
        </p:spPr>
      </p:pic>
      <p:sp>
        <p:nvSpPr>
          <p:cNvPr id="149" name="Text 1"/>
          <p:cNvSpPr/>
          <p:nvPr/>
        </p:nvSpPr>
        <p:spPr>
          <a:xfrm>
            <a:off x="6206400" y="2462400"/>
            <a:ext cx="2419560" cy="30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Defense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Text 2"/>
          <p:cNvSpPr/>
          <p:nvPr/>
        </p:nvSpPr>
        <p:spPr>
          <a:xfrm>
            <a:off x="6206400" y="2887920"/>
            <a:ext cx="7704000" cy="32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2e"/>
                </a:solidFill>
                <a:latin typeface="PT Sans"/>
                <a:ea typeface="PT Sans"/>
              </a:rPr>
              <a:t>Implement security best practices to mitigate the risks of MITM attacks.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1" name="Image 3" descr="preencoded.png"/>
          <p:cNvPicPr/>
          <p:nvPr/>
        </p:nvPicPr>
        <p:blipFill>
          <a:blip r:embed="rId4"/>
          <a:stretch/>
        </p:blipFill>
        <p:spPr>
          <a:xfrm>
            <a:off x="6206400" y="3834000"/>
            <a:ext cx="513720" cy="513720"/>
          </a:xfrm>
          <a:prstGeom prst="rect">
            <a:avLst/>
          </a:prstGeom>
          <a:ln w="0">
            <a:noFill/>
          </a:ln>
        </p:spPr>
      </p:pic>
      <p:sp>
        <p:nvSpPr>
          <p:cNvPr id="152" name="Text 3"/>
          <p:cNvSpPr/>
          <p:nvPr/>
        </p:nvSpPr>
        <p:spPr>
          <a:xfrm>
            <a:off x="6206400" y="4554000"/>
            <a:ext cx="2419560" cy="30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Awareness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Text 4"/>
          <p:cNvSpPr/>
          <p:nvPr/>
        </p:nvSpPr>
        <p:spPr>
          <a:xfrm>
            <a:off x="6206400" y="4979520"/>
            <a:ext cx="7704000" cy="32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2e"/>
                </a:solidFill>
                <a:latin typeface="PT Sans"/>
                <a:ea typeface="PT Sans"/>
              </a:rPr>
              <a:t>Stay informed about the latest threats and vulnerabilities to protect your systems.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4" name="Image 4" descr="preencoded.png"/>
          <p:cNvPicPr/>
          <p:nvPr/>
        </p:nvPicPr>
        <p:blipFill>
          <a:blip r:embed="rId5"/>
          <a:stretch/>
        </p:blipFill>
        <p:spPr>
          <a:xfrm>
            <a:off x="6206400" y="5925600"/>
            <a:ext cx="513720" cy="513720"/>
          </a:xfrm>
          <a:prstGeom prst="rect">
            <a:avLst/>
          </a:prstGeom>
          <a:ln w="0">
            <a:noFill/>
          </a:ln>
        </p:spPr>
      </p:pic>
      <p:sp>
        <p:nvSpPr>
          <p:cNvPr id="155" name="Text 5"/>
          <p:cNvSpPr/>
          <p:nvPr/>
        </p:nvSpPr>
        <p:spPr>
          <a:xfrm>
            <a:off x="6206400" y="6645600"/>
            <a:ext cx="2419560" cy="30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Security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Text 6"/>
          <p:cNvSpPr/>
          <p:nvPr/>
        </p:nvSpPr>
        <p:spPr>
          <a:xfrm>
            <a:off x="6206400" y="7071120"/>
            <a:ext cx="7704000" cy="32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2e"/>
                </a:solidFill>
                <a:latin typeface="PT Sans"/>
                <a:ea typeface="PT Sans"/>
              </a:rPr>
              <a:t>Use security tools and techniques to detect and prevent malicious activity.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"/>
          <p:cNvSpPr/>
          <p:nvPr/>
        </p:nvSpPr>
        <p:spPr>
          <a:xfrm>
            <a:off x="12780000" y="7740000"/>
            <a:ext cx="1850400" cy="489600"/>
          </a:xfrm>
          <a:prstGeom prst="rect">
            <a:avLst/>
          </a:prstGeom>
          <a:solidFill>
            <a:srgbClr val="fffff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</TotalTime>
  <Application>LibreOffice/24.2.2.2$Windows_X86_64 LibreOffice_project/d56cc158d8a96260b836f100ef4b4ef25d6f1a01</Application>
  <AppVersion>15.0000</AppVersion>
  <Words>0</Words>
  <Paragraphs>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2024-10-19T19:17:51Z</dcterms:created>
  <dc:creator>PptxGenJS</dc:creator>
  <dc:description/>
  <dc:language>en-IN</dc:language>
  <cp:lastModifiedBy/>
  <dcterms:modified xsi:type="dcterms:W3CDTF">2024-10-20T01:48:27Z</dcterms:modified>
  <cp:revision>4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On-screen Show (16:9)</vt:lpwstr>
  </property>
  <property fmtid="{D5CDD505-2E9C-101B-9397-08002B2CF9AE}" pid="4" name="Slides">
    <vt:i4>8</vt:i4>
  </property>
</Properties>
</file>